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345" r:id="rId2"/>
    <p:sldId id="351" r:id="rId3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89"/>
    <p:restoredTop sz="94660"/>
  </p:normalViewPr>
  <p:slideViewPr>
    <p:cSldViewPr>
      <p:cViewPr varScale="1">
        <p:scale>
          <a:sx n="110" d="100"/>
          <a:sy n="110" d="100"/>
        </p:scale>
        <p:origin x="1398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1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2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1103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4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105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6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0" name="Google Shape;126;p3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1" name="Google Shape;12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1" name="Google Shape;126;p3:notes"/>
          <p:cNvSpPr txBox="1">
            <a:spLocks noGrp="1"/>
          </p:cNvSpPr>
          <p:nvPr>
            <p:ph type="body" idx="1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2" name="Google Shape;127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148500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495300" y="1652803"/>
            <a:ext cx="8915400" cy="1344149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495300" y="3092963"/>
            <a:ext cx="8915400" cy="23042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74555-7B32-4F8B-89E1-E77D0DE0E445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1736813"/>
            <a:ext cx="8915400" cy="4236469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F6BEB-CC06-40B3-93EB-D65D47A3109C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698644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698644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5D38C-FE36-4160-8945-F6619C7DD629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準">
  <p:cSld name="標準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5300" y="1736813"/>
            <a:ext cx="8915400" cy="4281339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F402B3C-924C-412B-A60E-59928E9F2882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495300" y="2948947"/>
            <a:ext cx="8915400" cy="1056117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184749"/>
            <a:ext cx="8915400" cy="1764197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C352BE-B923-4165-AFDA-5938A9DB5C77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95300" y="1736815"/>
            <a:ext cx="4301683" cy="42364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70013" y="1736815"/>
            <a:ext cx="4340687" cy="423646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32A2A-024C-46BE-A402-93692DB26499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0168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01683" cy="379840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109017" y="1535113"/>
            <a:ext cx="430168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109017" y="2174875"/>
            <a:ext cx="4301683" cy="379840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2B7CAF-D69C-4273-A602-AA8497290756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9AB73E-76CB-4BE1-BEF7-BEB2F87C91F0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F9824-6294-41BC-A221-26463D42FDD1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495301" y="273049"/>
            <a:ext cx="3259006" cy="1162051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938887" y="273052"/>
            <a:ext cx="5121391" cy="56423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5302" y="1700808"/>
            <a:ext cx="3259005" cy="427247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CCA4B-89D7-4282-B32D-BF9CE9DA5EA5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941645" y="4689140"/>
            <a:ext cx="5943600" cy="566739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941645" y="212643"/>
            <a:ext cx="5943600" cy="437882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941645" y="5301209"/>
            <a:ext cx="5943600" cy="6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BED03-380E-4968-91D7-89403C0A08C2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729753" y="6237312"/>
            <a:ext cx="44464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kumimoji="1" lang="ja-JP" altLang="en-US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95300" y="418653"/>
            <a:ext cx="8915400" cy="9941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95300" y="1736813"/>
            <a:ext cx="8915400" cy="428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  <a:endParaRPr kumimoji="1" lang="en-US" altLang="ja-JP" dirty="0"/>
          </a:p>
          <a:p>
            <a:pPr lvl="5"/>
            <a:r>
              <a:rPr kumimoji="1" lang="ja-JP" altLang="en-US" dirty="0"/>
              <a:t>第 </a:t>
            </a:r>
            <a:r>
              <a:rPr kumimoji="1" lang="en-US" altLang="ja-JP" dirty="0"/>
              <a:t>6 </a:t>
            </a:r>
            <a:r>
              <a:rPr kumimoji="1" lang="ja-JP" altLang="en-US" dirty="0"/>
              <a:t>レベル</a:t>
            </a:r>
          </a:p>
          <a:p>
            <a:pPr lvl="6"/>
            <a:r>
              <a:rPr kumimoji="1" lang="ja-JP" altLang="en-US" dirty="0"/>
              <a:t>第 </a:t>
            </a:r>
            <a:r>
              <a:rPr kumimoji="1" lang="en-US" altLang="ja-JP" dirty="0"/>
              <a:t>7 </a:t>
            </a:r>
            <a:r>
              <a:rPr kumimoji="1" lang="ja-JP" altLang="en-US" dirty="0"/>
              <a:t>レベル</a:t>
            </a:r>
          </a:p>
          <a:p>
            <a:pPr lvl="7"/>
            <a:r>
              <a:rPr kumimoji="1" lang="ja-JP" altLang="en-US" dirty="0"/>
              <a:t>第 </a:t>
            </a:r>
            <a:r>
              <a:rPr kumimoji="1" lang="en-US" altLang="ja-JP" dirty="0"/>
              <a:t>8 </a:t>
            </a:r>
            <a:r>
              <a:rPr kumimoji="1" lang="ja-JP" altLang="en-US" dirty="0"/>
              <a:t>レベル</a:t>
            </a:r>
          </a:p>
          <a:p>
            <a:pPr lvl="8"/>
            <a:r>
              <a:rPr kumimoji="1" lang="ja-JP" altLang="en-US" dirty="0"/>
              <a:t>第 </a:t>
            </a:r>
            <a:r>
              <a:rPr kumimoji="1" lang="en-US" altLang="ja-JP" dirty="0"/>
              <a:t>9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95300" y="6237312"/>
            <a:ext cx="2039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D35BF617-3D1C-4534-8871-5497EA90379E}" type="datetime1">
              <a:rPr kumimoji="1" lang="ja-JP" altLang="en-US" smtClean="0"/>
              <a:t>2026/6/25</a:t>
            </a:fld>
            <a:endParaRPr kumimoji="1" lang="ja-JP" altLang="en-US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332264" y="6237312"/>
            <a:ext cx="20784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" name="Google Shape;129;p3"/>
          <p:cNvSpPr/>
          <p:nvPr/>
        </p:nvSpPr>
        <p:spPr>
          <a:xfrm>
            <a:off x="190502" y="599542"/>
            <a:ext cx="7069374" cy="643104"/>
          </a:xfrm>
          <a:prstGeom prst="rect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0471" tIns="55220" rIns="110471" bIns="5522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9" name="Google Shape;130;p3"/>
          <p:cNvSpPr txBox="1"/>
          <p:nvPr/>
        </p:nvSpPr>
        <p:spPr>
          <a:xfrm>
            <a:off x="190062" y="199467"/>
            <a:ext cx="4758716" cy="341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ja-JP" sz="1500" b="1" i="0" u="none" strike="noStrike" cap="none" dirty="0">
                <a:solidFill>
                  <a:schemeClr val="dk1"/>
                </a:solidFill>
                <a:ea typeface="Meiryo"/>
                <a:cs typeface="Meiryo"/>
                <a:sym typeface="Meiryo"/>
              </a:rPr>
              <a:t>（別紙）構想説明書（１／２）</a:t>
            </a:r>
            <a:endParaRPr dirty="0"/>
          </a:p>
        </p:txBody>
      </p:sp>
      <p:sp>
        <p:nvSpPr>
          <p:cNvPr id="1110" name="Google Shape;131;p3"/>
          <p:cNvSpPr/>
          <p:nvPr/>
        </p:nvSpPr>
        <p:spPr>
          <a:xfrm>
            <a:off x="190501" y="1242647"/>
            <a:ext cx="9515475" cy="5334001"/>
          </a:xfrm>
          <a:prstGeom prst="rect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0471" tIns="55220" rIns="110471" bIns="5522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1" name="Google Shape;132;p3"/>
          <p:cNvSpPr txBox="1"/>
          <p:nvPr/>
        </p:nvSpPr>
        <p:spPr>
          <a:xfrm>
            <a:off x="179862" y="599540"/>
            <a:ext cx="1850083" cy="264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0471" tIns="55220" rIns="110471" bIns="5522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取組テーマ（タイトル）</a:t>
            </a:r>
            <a:endParaRPr dirty="0"/>
          </a:p>
        </p:txBody>
      </p:sp>
      <p:sp>
        <p:nvSpPr>
          <p:cNvPr id="1112" name="Google Shape;134;p3"/>
          <p:cNvSpPr txBox="1"/>
          <p:nvPr/>
        </p:nvSpPr>
        <p:spPr>
          <a:xfrm>
            <a:off x="190501" y="1262164"/>
            <a:ext cx="7000177" cy="4182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0471" tIns="55220" rIns="110471" bIns="5522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１．取組の内容（目的、</a:t>
            </a:r>
            <a:r>
              <a:rPr lang="ja-JP" altLang="en-US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エリア、</a:t>
            </a:r>
            <a:r>
              <a:rPr lang="ja-JP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ターゲット、事業モデル等）について説明してください。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　※文字だけでなく、数値、図解、写真などを使用して構いません。</a:t>
            </a:r>
          </a:p>
        </p:txBody>
      </p:sp>
      <p:sp>
        <p:nvSpPr>
          <p:cNvPr id="1113" name="Google Shape;142;p3"/>
          <p:cNvSpPr txBox="1"/>
          <p:nvPr/>
        </p:nvSpPr>
        <p:spPr>
          <a:xfrm>
            <a:off x="7260199" y="619057"/>
            <a:ext cx="1400362" cy="264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0471" tIns="55220" rIns="110471" bIns="5522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提案者</a:t>
            </a:r>
            <a:r>
              <a:rPr lang="ja-JP" altLang="en-US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氏</a:t>
            </a:r>
            <a:r>
              <a:rPr lang="ja-JP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名・団体名</a:t>
            </a:r>
            <a:endParaRPr dirty="0"/>
          </a:p>
        </p:txBody>
      </p:sp>
      <p:sp>
        <p:nvSpPr>
          <p:cNvPr id="1114" name="Google Shape;143;p3"/>
          <p:cNvSpPr/>
          <p:nvPr/>
        </p:nvSpPr>
        <p:spPr>
          <a:xfrm>
            <a:off x="7259876" y="599540"/>
            <a:ext cx="2445993" cy="643105"/>
          </a:xfrm>
          <a:prstGeom prst="rect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0471" tIns="55220" rIns="110471" bIns="5522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1115" name="四角形 2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9623202"/>
              </p:ext>
            </p:extLst>
          </p:nvPr>
        </p:nvGraphicFramePr>
        <p:xfrm>
          <a:off x="7328364" y="1619692"/>
          <a:ext cx="2309340" cy="17358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34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5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項　　目</a:t>
                      </a:r>
                    </a:p>
                  </a:txBody>
                  <a:tcPr marL="36000" marR="36000" marT="36000" marB="3600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概 算 金 額</a:t>
                      </a:r>
                    </a:p>
                  </a:txBody>
                  <a:tcPr marL="36000" marR="36000" marT="36000" marB="3600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299"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+mn-ea"/>
                          <a:ea typeface="+mn-ea"/>
                        </a:rPr>
                        <a:t>○○の購入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dirty="0">
                          <a:latin typeface="+mn-ea"/>
                          <a:ea typeface="+mn-ea"/>
                        </a:rPr>
                        <a:t>1,000,000円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299"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+mn-ea"/>
                          <a:ea typeface="+mn-ea"/>
                        </a:rPr>
                        <a:t>●●の委託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883"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+mn-ea"/>
                          <a:ea typeface="+mn-ea"/>
                        </a:rPr>
                        <a:t>××の視察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0883"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0883"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0883"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91072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dirty="0">
                          <a:latin typeface="+mn-ea"/>
                          <a:ea typeface="+mn-ea"/>
                        </a:rPr>
                        <a:t>（合計）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116" name="Google Shape;132;p3"/>
          <p:cNvSpPr txBox="1"/>
          <p:nvPr/>
        </p:nvSpPr>
        <p:spPr>
          <a:xfrm>
            <a:off x="6321714" y="199467"/>
            <a:ext cx="3383545" cy="264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0471" tIns="55220" rIns="110471" bIns="5522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シン・</a:t>
            </a:r>
            <a:r>
              <a:rPr lang="ja-JP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若者チャレンジ応援事業202</a:t>
            </a:r>
            <a:r>
              <a:rPr lang="en-US" altLang="ja-JP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6</a:t>
            </a:r>
            <a:r>
              <a:rPr lang="ja-JP" altLang="en-US" sz="100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r>
              <a:rPr lang="ja-JP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ES</a:t>
            </a:r>
            <a:endParaRPr dirty="0"/>
          </a:p>
        </p:txBody>
      </p:sp>
      <p:sp>
        <p:nvSpPr>
          <p:cNvPr id="1117" name="Google Shape;132;p3"/>
          <p:cNvSpPr txBox="1"/>
          <p:nvPr/>
        </p:nvSpPr>
        <p:spPr>
          <a:xfrm>
            <a:off x="7260520" y="1262164"/>
            <a:ext cx="2376406" cy="3489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9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【必要になる大まかな費用と内訳】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9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※不足する場合は行を追加してください。</a:t>
            </a:r>
          </a:p>
        </p:txBody>
      </p:sp>
      <p:sp>
        <p:nvSpPr>
          <p:cNvPr id="1118" name="Google Shape;132;p3"/>
          <p:cNvSpPr txBox="1"/>
          <p:nvPr/>
        </p:nvSpPr>
        <p:spPr>
          <a:xfrm>
            <a:off x="202707" y="6576648"/>
            <a:ext cx="4386155" cy="264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0471" tIns="55220" rIns="110471" bIns="5522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※Ａ４判。枠内に収めてください。文字サイズは９ppt以上とします。</a:t>
            </a:r>
            <a:endParaRPr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43" name="テキスト 33"/>
          <p:cNvSpPr txBox="1"/>
          <p:nvPr/>
        </p:nvSpPr>
        <p:spPr>
          <a:xfrm>
            <a:off x="489000" y="837000"/>
            <a:ext cx="3960000" cy="36843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 lang="ja-JP" altLang="en-US"/>
            </a:pPr>
            <a:r>
              <a:rPr lang="ja-JP" altLang="en-US" dirty="0"/>
              <a:t>例）●●で秋田を元気に！</a:t>
            </a:r>
          </a:p>
        </p:txBody>
      </p:sp>
      <p:sp>
        <p:nvSpPr>
          <p:cNvPr id="1144" name="Google Shape;134;p3"/>
          <p:cNvSpPr txBox="1"/>
          <p:nvPr/>
        </p:nvSpPr>
        <p:spPr>
          <a:xfrm>
            <a:off x="260023" y="1724672"/>
            <a:ext cx="7000177" cy="225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000" b="0" i="0" u="none" strike="noStrike" cap="none" dirty="0">
                <a:solidFill>
                  <a:srgbClr val="000000"/>
                </a:solidFill>
                <a:latin typeface="+mn-ea"/>
                <a:cs typeface="Meiryo"/>
                <a:sym typeface="Meiryo"/>
              </a:rPr>
              <a:t>（取組を説明）</a:t>
            </a:r>
            <a:endParaRPr lang="ja-JP" sz="1000" b="0" i="0" u="none" strike="noStrike" cap="none" dirty="0">
              <a:solidFill>
                <a:srgbClr val="000000"/>
              </a:solidFill>
              <a:latin typeface="+mn-ea"/>
              <a:cs typeface="Meiryo"/>
              <a:sym typeface="Meiryo"/>
            </a:endParaRPr>
          </a:p>
        </p:txBody>
      </p:sp>
      <p:sp>
        <p:nvSpPr>
          <p:cNvPr id="1145" name="テキスト 35"/>
          <p:cNvSpPr txBox="1"/>
          <p:nvPr/>
        </p:nvSpPr>
        <p:spPr>
          <a:xfrm>
            <a:off x="7261820" y="867778"/>
            <a:ext cx="2444373" cy="3376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1600" dirty="0"/>
              <a:t>（入力）</a:t>
            </a:r>
            <a:endParaRPr lang="ja-JP" altLang="en-US" dirty="0"/>
          </a:p>
        </p:txBody>
      </p:sp>
      <p:graphicFrame>
        <p:nvGraphicFramePr>
          <p:cNvPr id="2" name="四角形 273">
            <a:extLst>
              <a:ext uri="{FF2B5EF4-FFF2-40B4-BE49-F238E27FC236}">
                <a16:creationId xmlns:a16="http://schemas.microsoft.com/office/drawing/2014/main" id="{A68577EA-A886-08AE-31AE-617483EF96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663204"/>
              </p:ext>
            </p:extLst>
          </p:nvPr>
        </p:nvGraphicFramePr>
        <p:xfrm>
          <a:off x="7329264" y="3851422"/>
          <a:ext cx="2308440" cy="129410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25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95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65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項　　目</a:t>
                      </a:r>
                    </a:p>
                  </a:txBody>
                  <a:tcPr marL="36000" marR="36000" marT="36000" marB="3600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概 算 金 額</a:t>
                      </a:r>
                    </a:p>
                  </a:txBody>
                  <a:tcPr marL="36000" marR="36000" marT="36000" marB="3600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3299">
                <a:tc>
                  <a:txBody>
                    <a:bodyPr/>
                    <a:lstStyle/>
                    <a:p>
                      <a:r>
                        <a:rPr kumimoji="1" lang="ja-JP" altLang="en-US" sz="900" dirty="0">
                          <a:latin typeface="+mn-ea"/>
                          <a:ea typeface="+mn-ea"/>
                        </a:rPr>
                        <a:t>○○の視察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en-US" altLang="ja-JP" sz="900" dirty="0">
                          <a:latin typeface="+mn-ea"/>
                          <a:ea typeface="+mn-ea"/>
                        </a:rPr>
                        <a:t>50,000</a:t>
                      </a:r>
                      <a:r>
                        <a:rPr kumimoji="1" lang="ja-JP" altLang="en-US" sz="90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29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+mn-ea"/>
                          <a:ea typeface="+mn-ea"/>
                        </a:rPr>
                        <a:t>××の購入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883"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0883">
                <a:tc>
                  <a:txBody>
                    <a:bodyPr/>
                    <a:lstStyle/>
                    <a:p>
                      <a:endParaRPr kumimoji="1" lang="ja-JP" altLang="en-US" sz="900" dirty="0"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1072"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dirty="0">
                          <a:latin typeface="+mn-ea"/>
                          <a:ea typeface="+mn-ea"/>
                        </a:rPr>
                        <a:t>（合計）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900" dirty="0">
                          <a:latin typeface="+mn-ea"/>
                          <a:ea typeface="+mn-ea"/>
                        </a:rPr>
                        <a:t>円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Google Shape;132;p3">
            <a:extLst>
              <a:ext uri="{FF2B5EF4-FFF2-40B4-BE49-F238E27FC236}">
                <a16:creationId xmlns:a16="http://schemas.microsoft.com/office/drawing/2014/main" id="{1EE86981-8B43-3D83-68AF-C05CB0DB1BA5}"/>
              </a:ext>
            </a:extLst>
          </p:cNvPr>
          <p:cNvSpPr txBox="1"/>
          <p:nvPr/>
        </p:nvSpPr>
        <p:spPr>
          <a:xfrm>
            <a:off x="7294669" y="3461805"/>
            <a:ext cx="2376406" cy="349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9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【</a:t>
            </a:r>
            <a:r>
              <a:rPr lang="ja-JP" altLang="en-US" sz="9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トライアル補助金（</a:t>
            </a:r>
            <a:r>
              <a:rPr lang="en-US" altLang="ja-JP" sz="9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10</a:t>
            </a:r>
            <a:r>
              <a:rPr lang="ja-JP" altLang="en-US" sz="9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万円）の使い道</a:t>
            </a:r>
            <a:r>
              <a:rPr lang="ja-JP" sz="9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】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9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※不足する場合は行を追加してください。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3" name="Google Shape;129;p3"/>
          <p:cNvSpPr/>
          <p:nvPr/>
        </p:nvSpPr>
        <p:spPr>
          <a:xfrm>
            <a:off x="190502" y="599542"/>
            <a:ext cx="7069373" cy="642034"/>
          </a:xfrm>
          <a:prstGeom prst="rect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0471" tIns="55220" rIns="110471" bIns="5522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4" name="Google Shape;130;p3"/>
          <p:cNvSpPr txBox="1"/>
          <p:nvPr/>
        </p:nvSpPr>
        <p:spPr>
          <a:xfrm>
            <a:off x="190061" y="199467"/>
            <a:ext cx="4773684" cy="3416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ja-JP" sz="1500" b="1" i="0" u="none" strike="noStrike" cap="none" dirty="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（別紙）構想説明書（２／２）</a:t>
            </a:r>
            <a:endParaRPr dirty="0"/>
          </a:p>
        </p:txBody>
      </p:sp>
      <p:sp>
        <p:nvSpPr>
          <p:cNvPr id="1125" name="Google Shape;131;p3"/>
          <p:cNvSpPr/>
          <p:nvPr/>
        </p:nvSpPr>
        <p:spPr>
          <a:xfrm>
            <a:off x="190501" y="1242647"/>
            <a:ext cx="9515475" cy="5334001"/>
          </a:xfrm>
          <a:prstGeom prst="rect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0471" tIns="55220" rIns="110471" bIns="5522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6" name="Google Shape;132;p3"/>
          <p:cNvSpPr txBox="1"/>
          <p:nvPr/>
        </p:nvSpPr>
        <p:spPr>
          <a:xfrm>
            <a:off x="179862" y="599540"/>
            <a:ext cx="1850083" cy="264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0471" tIns="55220" rIns="110471" bIns="5522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取組テーマ（タイトル）</a:t>
            </a:r>
            <a:endParaRPr dirty="0"/>
          </a:p>
        </p:txBody>
      </p:sp>
      <p:sp>
        <p:nvSpPr>
          <p:cNvPr id="1127" name="Google Shape;133;p3"/>
          <p:cNvSpPr/>
          <p:nvPr/>
        </p:nvSpPr>
        <p:spPr>
          <a:xfrm>
            <a:off x="190501" y="1242645"/>
            <a:ext cx="4761346" cy="5334001"/>
          </a:xfrm>
          <a:prstGeom prst="rect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0471" tIns="55220" rIns="110471" bIns="5522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8" name="Google Shape;142;p3"/>
          <p:cNvSpPr txBox="1"/>
          <p:nvPr/>
        </p:nvSpPr>
        <p:spPr>
          <a:xfrm>
            <a:off x="7260199" y="619057"/>
            <a:ext cx="1400362" cy="264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0471" tIns="55220" rIns="110471" bIns="5522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提案者</a:t>
            </a:r>
            <a:r>
              <a:rPr lang="ja-JP" altLang="en-US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氏</a:t>
            </a:r>
            <a:r>
              <a:rPr lang="ja-JP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名・団体名</a:t>
            </a:r>
            <a:endParaRPr dirty="0"/>
          </a:p>
        </p:txBody>
      </p:sp>
      <p:sp>
        <p:nvSpPr>
          <p:cNvPr id="1129" name="Google Shape;143;p3"/>
          <p:cNvSpPr/>
          <p:nvPr/>
        </p:nvSpPr>
        <p:spPr>
          <a:xfrm>
            <a:off x="7260199" y="599540"/>
            <a:ext cx="2445670" cy="643105"/>
          </a:xfrm>
          <a:prstGeom prst="rect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0471" tIns="55220" rIns="110471" bIns="5522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0" name="Google Shape;145;p3"/>
          <p:cNvSpPr/>
          <p:nvPr/>
        </p:nvSpPr>
        <p:spPr>
          <a:xfrm>
            <a:off x="190501" y="3032956"/>
            <a:ext cx="4761629" cy="1764000"/>
          </a:xfrm>
          <a:prstGeom prst="rect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0471" tIns="55220" rIns="110471" bIns="5522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1" name="Google Shape;134;p3"/>
          <p:cNvSpPr txBox="1"/>
          <p:nvPr/>
        </p:nvSpPr>
        <p:spPr>
          <a:xfrm>
            <a:off x="201000" y="1262164"/>
            <a:ext cx="4731701" cy="264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0471" tIns="55220" rIns="110471" bIns="5522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２．なぜ、この取組に着目したのですか。理由やきっかけを教えてください。</a:t>
            </a:r>
          </a:p>
        </p:txBody>
      </p:sp>
      <p:sp>
        <p:nvSpPr>
          <p:cNvPr id="1132" name="Google Shape;134;p3"/>
          <p:cNvSpPr txBox="1"/>
          <p:nvPr/>
        </p:nvSpPr>
        <p:spPr>
          <a:xfrm>
            <a:off x="4953000" y="1256460"/>
            <a:ext cx="4731701" cy="264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0471" tIns="55220" rIns="110471" bIns="5522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５．実現のために、どのようなスケジュールで実施しますか。</a:t>
            </a:r>
          </a:p>
        </p:txBody>
      </p:sp>
      <p:sp>
        <p:nvSpPr>
          <p:cNvPr id="1134" name="Google Shape;134;p3"/>
          <p:cNvSpPr txBox="1"/>
          <p:nvPr/>
        </p:nvSpPr>
        <p:spPr>
          <a:xfrm>
            <a:off x="4953000" y="3045709"/>
            <a:ext cx="4751184" cy="419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0471" tIns="55220" rIns="110471" bIns="55220" anchor="t" anchorCtr="0">
            <a:spAutoFit/>
          </a:bodyPr>
          <a:lstStyle/>
          <a:p>
            <a:pPr lvl="0"/>
            <a:r>
              <a:rPr lang="ja-JP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６．この取組が実現すると</a:t>
            </a:r>
            <a:r>
              <a:rPr lang="ja-JP" altLang="en-US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ご自身や秋田</a:t>
            </a:r>
            <a:r>
              <a:rPr lang="ja-JP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にどういった効果・メリットが期待できますか。</a:t>
            </a:r>
            <a:r>
              <a:rPr lang="ja-JP" altLang="ja-JP" sz="100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事業後に目指す姿を教えてください。</a:t>
            </a:r>
            <a:endParaRPr lang="ja-JP" sz="1000" b="0" i="0" u="none" strike="noStrike" cap="none" dirty="0">
              <a:solidFill>
                <a:srgbClr val="000000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135" name="Google Shape;134;p3"/>
          <p:cNvSpPr txBox="1"/>
          <p:nvPr/>
        </p:nvSpPr>
        <p:spPr>
          <a:xfrm>
            <a:off x="192680" y="3046787"/>
            <a:ext cx="4796324" cy="4182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0471" tIns="55220" rIns="110471" bIns="5522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３．この取組の新しさ・ユニークさを教えてください。先行事例と違う点はありますか。</a:t>
            </a:r>
          </a:p>
        </p:txBody>
      </p:sp>
      <p:sp>
        <p:nvSpPr>
          <p:cNvPr id="1137" name="Google Shape;134;p3"/>
          <p:cNvSpPr txBox="1"/>
          <p:nvPr/>
        </p:nvSpPr>
        <p:spPr>
          <a:xfrm>
            <a:off x="190501" y="4810983"/>
            <a:ext cx="4731701" cy="4182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0471" tIns="55220" rIns="110471" bIns="5522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４．秋田らしさを</a:t>
            </a:r>
            <a:r>
              <a:rPr lang="ja-JP" altLang="en-US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い</a:t>
            </a:r>
            <a:r>
              <a:rPr lang="ja-JP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かした取組、秋田ならではの取組としてＰＲできる点があれば教えてください。</a:t>
            </a:r>
          </a:p>
        </p:txBody>
      </p:sp>
      <p:sp>
        <p:nvSpPr>
          <p:cNvPr id="1138" name="Google Shape;132;p3"/>
          <p:cNvSpPr txBox="1"/>
          <p:nvPr/>
        </p:nvSpPr>
        <p:spPr>
          <a:xfrm>
            <a:off x="6321714" y="199467"/>
            <a:ext cx="3383545" cy="265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0471" tIns="55220" rIns="110471" bIns="55220" anchor="t" anchorCtr="0">
            <a:spAutoFit/>
          </a:bodyPr>
          <a:lstStyle/>
          <a:p>
            <a:pPr algn="r"/>
            <a:r>
              <a:rPr lang="ja-JP" altLang="en-US" sz="100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シン・若者チャレンジ応援事業</a:t>
            </a:r>
            <a:r>
              <a:rPr lang="en-US" altLang="ja-JP" sz="100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2026</a:t>
            </a:r>
            <a:r>
              <a:rPr lang="ja-JP" altLang="en-US" sz="100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r>
              <a:rPr lang="en-US" altLang="ja-JP" sz="1000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ES</a:t>
            </a:r>
            <a:endParaRPr lang="ja-JP" altLang="en-US" sz="1000" dirty="0"/>
          </a:p>
        </p:txBody>
      </p:sp>
      <p:sp>
        <p:nvSpPr>
          <p:cNvPr id="1139" name="Google Shape;132;p3"/>
          <p:cNvSpPr txBox="1"/>
          <p:nvPr/>
        </p:nvSpPr>
        <p:spPr>
          <a:xfrm>
            <a:off x="203705" y="6576648"/>
            <a:ext cx="5619329" cy="2643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0471" tIns="55220" rIns="110471" bIns="5522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※Ａ４判。枠内に収めてください。文字サイズは９ppt以上とします。</a:t>
            </a:r>
            <a:endParaRPr sz="1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146" name="Google Shape;134;p3"/>
          <p:cNvSpPr txBox="1"/>
          <p:nvPr/>
        </p:nvSpPr>
        <p:spPr>
          <a:xfrm>
            <a:off x="216151" y="1474920"/>
            <a:ext cx="4715574" cy="225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000" b="0" i="0" u="none" strike="noStrike" cap="none" dirty="0">
                <a:solidFill>
                  <a:srgbClr val="000000"/>
                </a:solidFill>
                <a:latin typeface="+mn-ea"/>
                <a:cs typeface="Meiryo"/>
                <a:sym typeface="Meiryo"/>
              </a:rPr>
              <a:t>（入力）</a:t>
            </a:r>
            <a:endParaRPr lang="ja-JP" sz="1000" b="0" i="0" u="none" strike="noStrike" cap="none" dirty="0">
              <a:solidFill>
                <a:srgbClr val="000000"/>
              </a:solidFill>
              <a:latin typeface="+mn-ea"/>
              <a:cs typeface="Meiryo"/>
              <a:sym typeface="Meiryo"/>
            </a:endParaRPr>
          </a:p>
        </p:txBody>
      </p:sp>
      <p:sp>
        <p:nvSpPr>
          <p:cNvPr id="1147" name="Google Shape;134;p3"/>
          <p:cNvSpPr txBox="1"/>
          <p:nvPr/>
        </p:nvSpPr>
        <p:spPr>
          <a:xfrm>
            <a:off x="200471" y="3419136"/>
            <a:ext cx="4716000" cy="225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000" b="0" i="0" u="none" strike="noStrike" cap="none" dirty="0">
                <a:solidFill>
                  <a:srgbClr val="000000"/>
                </a:solidFill>
                <a:latin typeface="+mn-ea"/>
                <a:cs typeface="Meiryo"/>
                <a:sym typeface="Meiryo"/>
              </a:rPr>
              <a:t>（入力）</a:t>
            </a:r>
            <a:endParaRPr lang="ja-JP" sz="1000" b="0" i="0" u="none" strike="noStrike" cap="none" dirty="0">
              <a:solidFill>
                <a:srgbClr val="000000"/>
              </a:solidFill>
              <a:latin typeface="+mn-ea"/>
              <a:cs typeface="Meiryo"/>
              <a:sym typeface="Meiryo"/>
            </a:endParaRPr>
          </a:p>
        </p:txBody>
      </p:sp>
      <p:sp>
        <p:nvSpPr>
          <p:cNvPr id="1148" name="Google Shape;134;p3"/>
          <p:cNvSpPr txBox="1"/>
          <p:nvPr/>
        </p:nvSpPr>
        <p:spPr>
          <a:xfrm>
            <a:off x="200471" y="5183332"/>
            <a:ext cx="4716000" cy="225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000" b="0" i="0" u="none" strike="noStrike" cap="none" dirty="0">
                <a:solidFill>
                  <a:srgbClr val="000000"/>
                </a:solidFill>
                <a:latin typeface="+mn-ea"/>
                <a:cs typeface="Meiryo"/>
                <a:sym typeface="Meiryo"/>
              </a:rPr>
              <a:t>（入力）</a:t>
            </a:r>
            <a:endParaRPr lang="ja-JP" sz="1000" b="0" i="0" u="none" strike="noStrike" cap="none" dirty="0">
              <a:solidFill>
                <a:srgbClr val="000000"/>
              </a:solidFill>
              <a:latin typeface="+mn-ea"/>
              <a:cs typeface="Meiryo"/>
              <a:sym typeface="Meiryo"/>
            </a:endParaRPr>
          </a:p>
        </p:txBody>
      </p:sp>
      <p:sp>
        <p:nvSpPr>
          <p:cNvPr id="1149" name="Google Shape;134;p3"/>
          <p:cNvSpPr txBox="1"/>
          <p:nvPr/>
        </p:nvSpPr>
        <p:spPr>
          <a:xfrm>
            <a:off x="4987788" y="1474920"/>
            <a:ext cx="4716000" cy="225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000" b="0" i="0" u="none" strike="noStrike" cap="none" dirty="0">
                <a:solidFill>
                  <a:srgbClr val="000000"/>
                </a:solidFill>
                <a:latin typeface="+mn-ea"/>
                <a:cs typeface="Meiryo"/>
                <a:sym typeface="Meiryo"/>
              </a:rPr>
              <a:t>（入力）</a:t>
            </a:r>
            <a:endParaRPr lang="ja-JP" sz="1000" b="0" i="0" u="none" strike="noStrike" cap="none" dirty="0">
              <a:solidFill>
                <a:srgbClr val="000000"/>
              </a:solidFill>
              <a:latin typeface="+mn-ea"/>
              <a:cs typeface="Meiryo"/>
              <a:sym typeface="Meiryo"/>
            </a:endParaRPr>
          </a:p>
        </p:txBody>
      </p:sp>
      <p:sp>
        <p:nvSpPr>
          <p:cNvPr id="1150" name="Google Shape;134;p3"/>
          <p:cNvSpPr txBox="1"/>
          <p:nvPr/>
        </p:nvSpPr>
        <p:spPr>
          <a:xfrm>
            <a:off x="4989528" y="3419136"/>
            <a:ext cx="4716000" cy="225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000" b="0" i="0" u="none" strike="noStrike" cap="none" dirty="0">
                <a:solidFill>
                  <a:srgbClr val="000000"/>
                </a:solidFill>
                <a:latin typeface="+mn-ea"/>
                <a:cs typeface="Meiryo"/>
                <a:sym typeface="Meiryo"/>
              </a:rPr>
              <a:t>（入力）</a:t>
            </a:r>
            <a:endParaRPr lang="ja-JP" sz="1000" b="0" i="0" u="none" strike="noStrike" cap="none" dirty="0">
              <a:solidFill>
                <a:srgbClr val="000000"/>
              </a:solidFill>
              <a:latin typeface="+mn-ea"/>
              <a:cs typeface="Meiryo"/>
              <a:sym typeface="Meiryo"/>
            </a:endParaRPr>
          </a:p>
        </p:txBody>
      </p:sp>
      <p:sp>
        <p:nvSpPr>
          <p:cNvPr id="1151" name="Google Shape;134;p3"/>
          <p:cNvSpPr txBox="1"/>
          <p:nvPr/>
        </p:nvSpPr>
        <p:spPr>
          <a:xfrm>
            <a:off x="4989528" y="5039316"/>
            <a:ext cx="4716000" cy="2258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36000" tIns="36000" rIns="36000" bIns="360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000" b="0" i="0" u="none" strike="noStrike" cap="none" dirty="0">
                <a:solidFill>
                  <a:srgbClr val="000000"/>
                </a:solidFill>
                <a:latin typeface="+mn-ea"/>
                <a:cs typeface="Meiryo"/>
                <a:sym typeface="Meiryo"/>
              </a:rPr>
              <a:t>（入力）</a:t>
            </a:r>
            <a:endParaRPr lang="ja-JP" sz="1000" b="0" i="0" u="none" strike="noStrike" cap="none" dirty="0">
              <a:solidFill>
                <a:srgbClr val="000000"/>
              </a:solidFill>
              <a:latin typeface="+mn-ea"/>
              <a:cs typeface="Meiryo"/>
              <a:sym typeface="Meiryo"/>
            </a:endParaRPr>
          </a:p>
        </p:txBody>
      </p:sp>
      <p:sp>
        <p:nvSpPr>
          <p:cNvPr id="1152" name="テキスト 42"/>
          <p:cNvSpPr txBox="1"/>
          <p:nvPr/>
        </p:nvSpPr>
        <p:spPr>
          <a:xfrm>
            <a:off x="489000" y="837000"/>
            <a:ext cx="3960000" cy="36843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 lang="ja-JP" altLang="en-US"/>
            </a:pPr>
            <a:r>
              <a:rPr lang="ja-JP" altLang="en-US" dirty="0"/>
              <a:t>例）●●で秋田を元気に！</a:t>
            </a:r>
          </a:p>
        </p:txBody>
      </p:sp>
      <p:sp>
        <p:nvSpPr>
          <p:cNvPr id="1153" name="テキスト 43"/>
          <p:cNvSpPr txBox="1"/>
          <p:nvPr/>
        </p:nvSpPr>
        <p:spPr>
          <a:xfrm>
            <a:off x="7261820" y="867778"/>
            <a:ext cx="2444373" cy="3376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 lang="ja-JP" altLang="en-US"/>
            </a:pPr>
            <a:r>
              <a:rPr lang="ja-JP" altLang="en-US" sz="1600" dirty="0"/>
              <a:t>（入力）</a:t>
            </a:r>
            <a:endParaRPr lang="ja-JP" altLang="en-US" dirty="0"/>
          </a:p>
        </p:txBody>
      </p:sp>
      <p:sp>
        <p:nvSpPr>
          <p:cNvPr id="2" name="Google Shape;134;p3">
            <a:extLst>
              <a:ext uri="{FF2B5EF4-FFF2-40B4-BE49-F238E27FC236}">
                <a16:creationId xmlns:a16="http://schemas.microsoft.com/office/drawing/2014/main" id="{8B1289C4-8FDD-F86A-8CCA-955ABCBA635B}"/>
              </a:ext>
            </a:extLst>
          </p:cNvPr>
          <p:cNvSpPr txBox="1"/>
          <p:nvPr/>
        </p:nvSpPr>
        <p:spPr>
          <a:xfrm>
            <a:off x="4953000" y="4819777"/>
            <a:ext cx="4731701" cy="2654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10471" tIns="55220" rIns="110471" bIns="5522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-JP" altLang="en-US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７</a:t>
            </a:r>
            <a:r>
              <a:rPr lang="ja-JP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．</a:t>
            </a:r>
            <a:r>
              <a:rPr lang="ja-JP" altLang="en-US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あなたの</a:t>
            </a:r>
            <a:r>
              <a:rPr lang="ja-JP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この取組</a:t>
            </a:r>
            <a:r>
              <a:rPr lang="ja-JP" altLang="en-US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に対する情熱と意欲を</a:t>
            </a:r>
            <a:r>
              <a:rPr lang="en-US" altLang="ja-JP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PR</a:t>
            </a:r>
            <a:r>
              <a:rPr lang="ja-JP" altLang="en-US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し</a:t>
            </a:r>
            <a:r>
              <a:rPr lang="ja-JP" sz="1000" b="0" i="0" u="none" strike="noStrike" cap="none" dirty="0">
                <a:solidFill>
                  <a:srgbClr val="000000"/>
                </a:solidFill>
                <a:latin typeface="Meiryo"/>
                <a:ea typeface="Meiryo"/>
                <a:cs typeface="Meiryo"/>
                <a:sym typeface="Meiryo"/>
              </a:rPr>
              <a:t>てください。</a:t>
            </a:r>
          </a:p>
        </p:txBody>
      </p:sp>
      <p:sp>
        <p:nvSpPr>
          <p:cNvPr id="1136" name="Google Shape;145;p3"/>
          <p:cNvSpPr/>
          <p:nvPr/>
        </p:nvSpPr>
        <p:spPr>
          <a:xfrm>
            <a:off x="4953295" y="3032956"/>
            <a:ext cx="4755600" cy="1764000"/>
          </a:xfrm>
          <a:prstGeom prst="rect">
            <a:avLst/>
          </a:prstGeom>
          <a:noFill/>
          <a:ln w="2540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10471" tIns="55220" rIns="110471" bIns="5522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3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57729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549</TotalTime>
  <Words>394</Words>
  <Application>Microsoft Office PowerPoint</Application>
  <PresentationFormat>A4 210 x 297 mm</PresentationFormat>
  <Paragraphs>56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メイリオ</vt:lpstr>
      <vt:lpstr>メイリオ</vt:lpstr>
      <vt:lpstr>游ゴシック</vt:lpstr>
      <vt:lpstr>游ゴシック Light</vt:lpstr>
      <vt:lpstr>Arial</vt:lpstr>
      <vt:lpstr>標準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大川　裕也</dc:creator>
  <cp:lastModifiedBy>兎澤　青龍</cp:lastModifiedBy>
  <cp:revision>24</cp:revision>
  <cp:lastPrinted>2025-06-25T04:11:41Z</cp:lastPrinted>
  <dcterms:created xsi:type="dcterms:W3CDTF">2025-05-15T04:36:15Z</dcterms:created>
  <dcterms:modified xsi:type="dcterms:W3CDTF">2026-06-25T05:10:00Z</dcterms:modified>
</cp:coreProperties>
</file>